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1" r:id="rId4"/>
    <p:sldId id="279" r:id="rId5"/>
    <p:sldId id="277" r:id="rId6"/>
    <p:sldId id="259" r:id="rId7"/>
    <p:sldId id="262" r:id="rId8"/>
    <p:sldId id="261" r:id="rId9"/>
    <p:sldId id="270" r:id="rId10"/>
    <p:sldId id="275" r:id="rId11"/>
    <p:sldId id="276" r:id="rId12"/>
    <p:sldId id="274" r:id="rId13"/>
    <p:sldId id="273" r:id="rId14"/>
    <p:sldId id="284" r:id="rId15"/>
    <p:sldId id="265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289" autoAdjust="0"/>
  </p:normalViewPr>
  <p:slideViewPr>
    <p:cSldViewPr>
      <p:cViewPr varScale="1">
        <p:scale>
          <a:sx n="103" d="100"/>
          <a:sy n="103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1%80%D0%B0%D0%BD%D1%86%D0%B8%D1%8F" TargetMode="External"/><Relationship Id="rId13" Type="http://schemas.openxmlformats.org/officeDocument/2006/relationships/hyperlink" Target="https://ru.wikipedia.org/wiki/%D0%91%D0%B5%D0%BB%D1%8C%D0%B3%D0%B8%D1%8F" TargetMode="External"/><Relationship Id="rId18" Type="http://schemas.openxmlformats.org/officeDocument/2006/relationships/hyperlink" Target="https://ru.wikipedia.org/wiki/%D0%A0%D0%BE%D1%81%D1%81%D0%B8%D1%8F" TargetMode="External"/><Relationship Id="rId26" Type="http://schemas.openxmlformats.org/officeDocument/2006/relationships/hyperlink" Target="https://ru.wikipedia.org/wiki/%D0%A3%D0%BA%D1%80%D0%B0%D0%B8%D0%BD%D0%B0" TargetMode="External"/><Relationship Id="rId3" Type="http://schemas.openxmlformats.org/officeDocument/2006/relationships/hyperlink" Target="https://ru.wikipedia.org/wiki/%D0%93%D0%B5%D1%80%D0%BC%D0%B0%D0%BD%D0%B8%D1%8F" TargetMode="External"/><Relationship Id="rId21" Type="http://schemas.openxmlformats.org/officeDocument/2006/relationships/hyperlink" Target="https://ru.wikipedia.org/wiki/%D0%94%D0%B0%D0%BD%D0%B8%D1%8F" TargetMode="External"/><Relationship Id="rId7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2" Type="http://schemas.openxmlformats.org/officeDocument/2006/relationships/hyperlink" Target="https://ru.wikipedia.org/wiki/%D0%90%D0%B2%D1%81%D1%82%D1%80%D0%B0%D0%BB%D0%B8%D1%8F" TargetMode="External"/><Relationship Id="rId17" Type="http://schemas.openxmlformats.org/officeDocument/2006/relationships/hyperlink" Target="https://ru.wikipedia.org/wiki/%D0%A8%D0%B2%D0%B5%D1%86%D0%B8%D1%8F" TargetMode="External"/><Relationship Id="rId25" Type="http://schemas.openxmlformats.org/officeDocument/2006/relationships/hyperlink" Target="https://ru.wikipedia.org/wiki/%D0%90%D0%B7%D0%B5%D1%80%D0%B1%D0%B0%D0%B9%D0%B4%D0%B6%D0%B0%D0%BD" TargetMode="External"/><Relationship Id="rId2" Type="http://schemas.openxmlformats.org/officeDocument/2006/relationships/hyperlink" Target="https://ru.wikipedia.org/wiki/%D0%A2%D1%83%D1%80%D1%86%D0%B8%D1%8F" TargetMode="External"/><Relationship Id="rId16" Type="http://schemas.openxmlformats.org/officeDocument/2006/relationships/hyperlink" Target="https://ru.wikipedia.org/wiki/%D0%A8%D0%B2%D0%B5%D0%B9%D1%86%D0%B0%D1%80%D0%B8%D1%8F" TargetMode="External"/><Relationship Id="rId20" Type="http://schemas.openxmlformats.org/officeDocument/2006/relationships/hyperlink" Target="https://ru.wikipedia.org/wiki/%D0%A0%D0%B5%D1%81%D0%BF%D1%83%D0%B1%D0%BB%D0%B8%D0%BA%D0%B0_%D0%9C%D0%B0%D0%BA%D0%B5%D0%B4%D0%BE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E%D0%BB%D0%B3%D0%B0%D1%80%D0%B8%D1%8F" TargetMode="External"/><Relationship Id="rId11" Type="http://schemas.openxmlformats.org/officeDocument/2006/relationships/hyperlink" Target="https://ru.wikipedia.org/wiki/%D0%90%D0%B2%D1%81%D1%82%D1%80%D0%B8%D1%8F" TargetMode="External"/><Relationship Id="rId24" Type="http://schemas.openxmlformats.org/officeDocument/2006/relationships/hyperlink" Target="https://ru.wikipedia.org/wiki/%D0%98%D1%82%D0%B0%D0%BB%D0%B8%D1%8F" TargetMode="External"/><Relationship Id="rId5" Type="http://schemas.openxmlformats.org/officeDocument/2006/relationships/hyperlink" Target="https://ru.wikipedia.org/wiki/%D0%98%D1%80%D0%B0%D0%BA" TargetMode="External"/><Relationship Id="rId15" Type="http://schemas.openxmlformats.org/officeDocument/2006/relationships/hyperlink" Target="https://ru.wikipedia.org/wiki/%D0%93%D1%80%D0%B5%D1%86%D0%B8%D1%8F" TargetMode="External"/><Relationship Id="rId23" Type="http://schemas.openxmlformats.org/officeDocument/2006/relationships/hyperlink" Target="https://ru.wikipedia.org/wiki/%D0%A0%D1%83%D0%BC%D1%8B%D0%BD%D0%B8%D1%8F" TargetMode="External"/><Relationship Id="rId10" Type="http://schemas.openxmlformats.org/officeDocument/2006/relationships/hyperlink" Target="https://ru.wikipedia.org/wiki/%D0%9D%D0%B8%D0%B4%D0%B5%D1%80%D0%BB%D0%B0%D0%BD%D0%B4%D1%8B" TargetMode="External"/><Relationship Id="rId19" Type="http://schemas.openxmlformats.org/officeDocument/2006/relationships/hyperlink" Target="https://ru.wikipedia.org/wiki/%D0%9A%D0%B0%D0%B7%D0%B0%D1%85%D1%81%D1%82%D0%B0%D0%BD" TargetMode="External"/><Relationship Id="rId4" Type="http://schemas.openxmlformats.org/officeDocument/2006/relationships/hyperlink" Target="https://ru.wikipedia.org/wiki/%D0%A1%D0%B8%D1%80%D0%B8%D1%8F" TargetMode="External"/><Relationship Id="rId9" Type="http://schemas.openxmlformats.org/officeDocument/2006/relationships/hyperlink" Target="https://ru.wikipedia.org/wiki/%D0%92%D0%B5%D0%BB%D0%B8%D0%BA%D0%BE%D0%B1%D1%80%D0%B8%D1%82%D0%B0%D0%BD%D0%B8%D1%8F" TargetMode="External"/><Relationship Id="rId14" Type="http://schemas.openxmlformats.org/officeDocument/2006/relationships/hyperlink" Target="https://ru.wikipedia.org/wiki/%D0%9A%D0%B0%D0%BD%D0%B0%D0%B4%D0%B0" TargetMode="External"/><Relationship Id="rId22" Type="http://schemas.openxmlformats.org/officeDocument/2006/relationships/hyperlink" Target="https://ru.wikipedia.org/wiki/%D0%9A%D0%B8%D1%80%D0%B3%D0%B8%D0%B7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0%D0%BE%D0%B4" TargetMode="External"/><Relationship Id="rId2" Type="http://schemas.openxmlformats.org/officeDocument/2006/relationships/hyperlink" Target="https://ru.wikipedia.org/wiki/%D0%A2%D1%8E%D1%80%D0%BA%D1%81%D0%BA%D0%B8%D0%B5_%D1%8F%D0%B7%D1%8B%D0%BA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s://ru.wikipedia.org/wiki/%D0%A2%D1%83%D1%80%D0%B5%D1%86%D0%BA%D0%B8%D0%B9_%D1%8F%D0%B7%D1%8B%D0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3%D1%80%D0%B5%D1%86%D0%BA%D0%B8%D0%B9_%D1%8F%D0%B7%D1%8B%D0%BA" TargetMode="External"/><Relationship Id="rId2" Type="http://schemas.openxmlformats.org/officeDocument/2006/relationships/hyperlink" Target="https://ru.wikipedia.org/wiki/%D0%A2%D1%83%D1%80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E%D0%BD%D1%81%D1%82%D0%B8%D1%82%D1%83%D1%86%D0%B8%D1%8F_%D0%A2%D1%83%D1%80%D1%86%D0%B8%D0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481"/>
            <a:ext cx="8458200" cy="550430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>Министерство образования и науки Российской Федерации</a:t>
            </a:r>
            <a:br>
              <a:rPr lang="ru-RU" sz="2000" dirty="0" smtClean="0"/>
            </a:br>
            <a:r>
              <a:rPr lang="ru-RU" sz="2000" dirty="0" smtClean="0"/>
              <a:t>НАЦИОНАЛЬНЫЙ ИССЛЕДОВАТЕЛЬСКИЙ</a:t>
            </a:r>
            <a:br>
              <a:rPr lang="ru-RU" sz="2000" dirty="0" smtClean="0"/>
            </a:br>
            <a:r>
              <a:rPr lang="ru-RU" sz="2000" dirty="0" smtClean="0"/>
              <a:t>ТОМСКИЙ ГОСУДАРСТВЕННЫЙ УНИВЕРСИТЕТ (НИ ТГУ)</a:t>
            </a:r>
            <a:br>
              <a:rPr lang="ru-RU" sz="2000" dirty="0" smtClean="0"/>
            </a:br>
            <a:r>
              <a:rPr lang="ru-RU" sz="2000" dirty="0" err="1" smtClean="0"/>
              <a:t>Геолого</a:t>
            </a:r>
            <a:r>
              <a:rPr lang="ru-RU" sz="2000" dirty="0" smtClean="0"/>
              <a:t>- географический факультет</a:t>
            </a:r>
            <a:br>
              <a:rPr lang="ru-RU" sz="2000" dirty="0" smtClean="0"/>
            </a:br>
            <a:r>
              <a:rPr lang="ru-RU" sz="2000" dirty="0" smtClean="0"/>
              <a:t>Кафедра природопользования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496"/>
            <a:ext cx="8458200" cy="32861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Турки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Студентка группы 02607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Баимова</a:t>
            </a:r>
            <a:r>
              <a:rPr lang="ru-RU" dirty="0" smtClean="0">
                <a:solidFill>
                  <a:schemeClr val="tx1"/>
                </a:solidFill>
              </a:rPr>
              <a:t> Кристина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her_language_in_1965_Turkey_census_-_Turk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Туркоговорящее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население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her_language_in_1965_Turkey_census_-_Arab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Арабоговорящее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население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Религия Турции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Основная религия Турции – ислам. Мусульманами считают себя более 96% жителей страны. Оставшиеся проценты приходятся на </a:t>
            </a:r>
            <a:r>
              <a:rPr lang="ru-RU" dirty="0" err="1" smtClean="0"/>
              <a:t>католиков,протестантов,иудеев,христиан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Содержимое 7" descr="religion-st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428736"/>
            <a:ext cx="4009828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u="sng" dirty="0" err="1" smtClean="0"/>
              <a:t>Кемаль</a:t>
            </a:r>
            <a:r>
              <a:rPr lang="ru-RU" u="sng" dirty="0" smtClean="0"/>
              <a:t> </a:t>
            </a:r>
            <a:r>
              <a:rPr lang="ru-RU" u="sng" dirty="0" err="1" smtClean="0"/>
              <a:t>Ататюрк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Однако такого понятия, как «официальная религия Турции» с 1928 года не существует. С тех пор политика государства изолирована от влияния ислама, законодательство страны не опирается на религиозные постулаты и гарантирует свободу вероисповедания. </a:t>
            </a:r>
            <a:endParaRPr lang="ru-RU" dirty="0"/>
          </a:p>
        </p:txBody>
      </p:sp>
      <p:pic>
        <p:nvPicPr>
          <p:cNvPr id="6" name="Содержимое 5" descr="113400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714488"/>
            <a:ext cx="3000396" cy="2705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Традиции.</a:t>
            </a:r>
            <a:endParaRPr lang="ru-RU" dirty="0"/>
          </a:p>
        </p:txBody>
      </p:sp>
      <p:pic>
        <p:nvPicPr>
          <p:cNvPr id="6" name="Содержимое 5" descr="hq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642918"/>
            <a:ext cx="5072066" cy="3714752"/>
          </a:xfrm>
        </p:spPr>
      </p:pic>
      <p:pic>
        <p:nvPicPr>
          <p:cNvPr id="7" name="Рисунок 6" descr="turkish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06694"/>
            <a:ext cx="4071934" cy="405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Турецкая национальная одежда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Несмотря на то, что национальная одежда Турции впитала в себя многие западные стандарты, так как тесно граничит с западными странами, это не помешало уберечь традиционную народную одежду Турции от агрессивного западного влияния, сохранив ее самобытность.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1475170124_depositphotos_80949312_l-2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00174"/>
            <a:ext cx="44958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Каковы бы ни были традиции, самое ценное в каждой стране – это ее жители. Внешне турки очень разные и очень отличаются друг от друга: от темных брюнетов со смуглой кожей до светлокожих блондинов. Так внешний образ </a:t>
            </a:r>
            <a:r>
              <a:rPr lang="ru-RU" dirty="0" err="1" smtClean="0"/>
              <a:t>турков</a:t>
            </a:r>
            <a:r>
              <a:rPr lang="ru-RU" dirty="0" smtClean="0"/>
              <a:t> отразил все процессы ассимиляции, происходившие на протяжении многих веков в этой стране.</a:t>
            </a:r>
          </a:p>
          <a:p>
            <a:endParaRPr lang="ru-RU" dirty="0"/>
          </a:p>
        </p:txBody>
      </p:sp>
      <p:pic>
        <p:nvPicPr>
          <p:cNvPr id="7" name="Содержимое 6" descr="tureckaya_nacionalnaya_odezhda_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6922" y="1316038"/>
            <a:ext cx="2851981" cy="394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782651_0d247acb7d0a46328b400ab52bd75ab0_8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15074" cy="3786190"/>
          </a:xfrm>
        </p:spPr>
      </p:pic>
      <p:pic>
        <p:nvPicPr>
          <p:cNvPr id="5" name="Рисунок 4" descr="maps_logo_20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93732"/>
            <a:ext cx="5715008" cy="376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является турком?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Конституция Турецкой Республики признает турком каждого, кто родился на территории Турции от матери-турчанки или отца-турка.</a:t>
            </a:r>
            <a:endParaRPr lang="ru-RU" dirty="0"/>
          </a:p>
        </p:txBody>
      </p:sp>
      <p:pic>
        <p:nvPicPr>
          <p:cNvPr id="6" name="Содержимое 5" descr="Turki–meskhetintsy-v-Gruzii-Tvoy-syn-zeml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857364"/>
            <a:ext cx="3810000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Турки проживают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 Млн. человек</a:t>
            </a:r>
          </a:p>
          <a:p>
            <a:r>
              <a:rPr lang="ru-RU" dirty="0" smtClean="0">
                <a:hlinkClick r:id="rId2" tooltip="Турция"/>
              </a:rPr>
              <a:t>Турция</a:t>
            </a:r>
            <a:r>
              <a:rPr lang="ru-RU" dirty="0" smtClean="0"/>
              <a:t>: 66 000 000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3" tooltip="Германия"/>
              </a:rPr>
              <a:t>Германия</a:t>
            </a:r>
            <a:r>
              <a:rPr lang="ru-RU" dirty="0" smtClean="0"/>
              <a:t>: 3 500 000—4 000 000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4" tooltip="Сирия"/>
              </a:rPr>
              <a:t>Сирия</a:t>
            </a:r>
            <a:r>
              <a:rPr lang="ru-RU" dirty="0" smtClean="0"/>
              <a:t>: 1 000 000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5" tooltip="Ирак"/>
              </a:rPr>
              <a:t>Ирак</a:t>
            </a:r>
            <a:r>
              <a:rPr lang="ru-RU" dirty="0" smtClean="0"/>
              <a:t>: 1 500 000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6" tooltip="Болгария"/>
              </a:rPr>
              <a:t>Болгария</a:t>
            </a:r>
            <a:r>
              <a:rPr lang="ru-RU" dirty="0" smtClean="0"/>
              <a:t>: 588 000—800 000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7" tooltip="Соединённые Штаты Америки"/>
              </a:rPr>
              <a:t>США</a:t>
            </a:r>
            <a:r>
              <a:rPr lang="ru-RU" dirty="0" smtClean="0"/>
              <a:t>: 500 000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8" tooltip="Франция"/>
              </a:rPr>
              <a:t>Франция</a:t>
            </a:r>
            <a:r>
              <a:rPr lang="ru-RU" dirty="0" smtClean="0"/>
              <a:t>: 500 000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9" tooltip="Великобритания"/>
              </a:rPr>
              <a:t>Великобритания</a:t>
            </a:r>
            <a:r>
              <a:rPr lang="ru-RU" dirty="0" smtClean="0"/>
              <a:t>: 500 000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0" tooltip="Нидерланды"/>
              </a:rPr>
              <a:t>Нидерланды</a:t>
            </a:r>
            <a:r>
              <a:rPr lang="ru-RU" dirty="0" smtClean="0"/>
              <a:t>: 400 000—500 000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1" tooltip="Австрия"/>
              </a:rPr>
              <a:t>Австрия</a:t>
            </a:r>
            <a:r>
              <a:rPr lang="ru-RU" dirty="0" smtClean="0"/>
              <a:t>: 350 000—500 000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2" tooltip="Австралия"/>
              </a:rPr>
              <a:t>Австралия</a:t>
            </a:r>
            <a:r>
              <a:rPr lang="ru-RU" dirty="0" smtClean="0"/>
              <a:t>: 300,000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3" tooltip="Бельгия"/>
              </a:rPr>
              <a:t>Бельгия</a:t>
            </a:r>
            <a:r>
              <a:rPr lang="ru-RU" dirty="0" smtClean="0"/>
              <a:t>: 200 000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4" tooltip="Канада"/>
              </a:rPr>
              <a:t>Канада</a:t>
            </a:r>
            <a:r>
              <a:rPr lang="ru-RU" dirty="0" smtClean="0"/>
              <a:t>: 190 000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5" tooltip="Греция"/>
              </a:rPr>
              <a:t>Греция</a:t>
            </a:r>
            <a:r>
              <a:rPr lang="ru-RU" dirty="0" smtClean="0"/>
              <a:t>: 120 000—130 000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u="sng" dirty="0" smtClean="0">
                <a:hlinkClick r:id="rId16"/>
              </a:rPr>
              <a:t>Швейцария</a:t>
            </a:r>
            <a:r>
              <a:rPr lang="ru-RU" dirty="0" smtClean="0"/>
              <a:t>: 120 000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7" tooltip="Швеция"/>
              </a:rPr>
              <a:t>Швеция</a:t>
            </a:r>
            <a:r>
              <a:rPr lang="ru-RU" dirty="0" smtClean="0"/>
              <a:t>: 100 000—150 000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8" tooltip="Россия"/>
              </a:rPr>
              <a:t>Россия</a:t>
            </a:r>
            <a:r>
              <a:rPr lang="ru-RU" dirty="0" smtClean="0"/>
              <a:t>:  105 058 (2010 г.)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19" tooltip="Казахстан"/>
              </a:rPr>
              <a:t>Казахстан</a:t>
            </a:r>
            <a:r>
              <a:rPr lang="ru-RU" dirty="0" smtClean="0"/>
              <a:t>: 107 000 (2016 г.)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20" tooltip="Республика Македония"/>
              </a:rPr>
              <a:t>Македония</a:t>
            </a:r>
            <a:r>
              <a:rPr lang="ru-RU" dirty="0" smtClean="0"/>
              <a:t>: 77 959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21" tooltip="Дания"/>
              </a:rPr>
              <a:t>Дания</a:t>
            </a:r>
            <a:r>
              <a:rPr lang="ru-RU" dirty="0" smtClean="0"/>
              <a:t>: 60 000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22" tooltip="Киргизия"/>
              </a:rPr>
              <a:t>Киргизия</a:t>
            </a:r>
            <a:r>
              <a:rPr lang="ru-RU" dirty="0" smtClean="0"/>
              <a:t>: 43 000 (</a:t>
            </a:r>
            <a:r>
              <a:rPr lang="ru-RU" dirty="0" err="1" smtClean="0"/>
              <a:t>оц</a:t>
            </a:r>
            <a:r>
              <a:rPr lang="ru-RU" dirty="0" smtClean="0"/>
              <a:t>. 2016)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23" tooltip="Румыния"/>
              </a:rPr>
              <a:t>Румыния</a:t>
            </a:r>
            <a:r>
              <a:rPr lang="ru-RU" dirty="0" smtClean="0"/>
              <a:t>: 28 226—80 000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24" tooltip="Италия"/>
              </a:rPr>
              <a:t>Италия</a:t>
            </a:r>
            <a:r>
              <a:rPr lang="ru-RU" dirty="0" smtClean="0"/>
              <a:t>: 21 000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25" tooltip="Азербайджан"/>
              </a:rPr>
              <a:t>Азербайджан</a:t>
            </a:r>
            <a:r>
              <a:rPr lang="ru-RU" dirty="0" smtClean="0"/>
              <a:t>: 37 000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26" tooltip="Украина"/>
              </a:rPr>
              <a:t>Украина</a:t>
            </a:r>
            <a:r>
              <a:rPr lang="ru-RU" dirty="0" smtClean="0"/>
              <a:t>: 8 844 (2001)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ürkiyeetnikharitas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tx1"/>
                </a:solidFill>
              </a:rPr>
              <a:t>Этнографическая карта Турции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 </a:t>
            </a:r>
            <a:r>
              <a:rPr lang="ru-RU" b="1" dirty="0" err="1" smtClean="0"/>
              <a:t>Ту́рки</a:t>
            </a:r>
            <a:r>
              <a:rPr lang="ru-RU" dirty="0" smtClean="0"/>
              <a:t>  — </a:t>
            </a:r>
            <a:r>
              <a:rPr lang="ru-RU" sz="1600" dirty="0" err="1" smtClean="0">
                <a:hlinkClick r:id="rId2" tooltip="Тюркские языки"/>
              </a:rPr>
              <a:t>тюркоязычный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3" tooltip="Народ"/>
              </a:rPr>
              <a:t>народ</a:t>
            </a:r>
            <a:r>
              <a:rPr lang="ru-RU" sz="1600" dirty="0" smtClean="0"/>
              <a:t>, разговаривающий на </a:t>
            </a:r>
            <a:r>
              <a:rPr lang="ru-RU" sz="1600" dirty="0" smtClean="0">
                <a:hlinkClick r:id="rId4" tooltip="Турецкий язык"/>
              </a:rPr>
              <a:t>турецком языке</a:t>
            </a:r>
            <a:r>
              <a:rPr lang="ru-RU" sz="1600" dirty="0" smtClean="0"/>
              <a:t>, относящемся к </a:t>
            </a:r>
            <a:r>
              <a:rPr lang="ru-RU" sz="1600" dirty="0" smtClean="0">
                <a:hlinkClick r:id="rId2" tooltip="Тюркские языки"/>
              </a:rPr>
              <a:t>тюркской ветви</a:t>
            </a:r>
            <a:r>
              <a:rPr lang="ru-RU" sz="1600" dirty="0" smtClean="0"/>
              <a:t> алтайской языковой </a:t>
            </a:r>
            <a:r>
              <a:rPr lang="ru-RU" sz="1600" dirty="0" smtClean="0"/>
              <a:t>семьи.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turk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00166" y="1500174"/>
            <a:ext cx="6215106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 </a:t>
            </a:r>
            <a:r>
              <a:rPr lang="ru-RU" b="1" dirty="0" smtClean="0">
                <a:hlinkClick r:id="rId2" tooltip="Турция"/>
              </a:rPr>
              <a:t>Турции</a:t>
            </a:r>
            <a:r>
              <a:rPr lang="ru-RU" dirty="0" smtClean="0"/>
              <a:t> представлено значительное количество </a:t>
            </a:r>
            <a:r>
              <a:rPr lang="ru-RU" b="1" dirty="0" smtClean="0"/>
              <a:t>языков</a:t>
            </a:r>
            <a:r>
              <a:rPr lang="ru-RU" dirty="0" smtClean="0"/>
              <a:t>, хотя большая часть населения (не меньше 80 %) говорит только по-</a:t>
            </a:r>
            <a:r>
              <a:rPr lang="ru-RU" dirty="0" smtClean="0">
                <a:hlinkClick r:id="rId3" tooltip="Турецкий язык"/>
              </a:rPr>
              <a:t>турецки</a:t>
            </a:r>
            <a:r>
              <a:rPr lang="ru-RU" dirty="0" smtClean="0"/>
              <a:t>. Турецкий же является единственным официальным языком страны. Как гласит 42 статья </a:t>
            </a:r>
            <a:r>
              <a:rPr lang="ru-RU" dirty="0" smtClean="0">
                <a:hlinkClick r:id="rId4" tooltip="Конституция Турции"/>
              </a:rPr>
              <a:t>Конституции Турции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Никакой язык, кроме турецкого, не должен преподаваться в качестве родного языка турецким гражданам в любых образовательных учебных учреждениях. Иностранные языки, которые необходимо преподавать в образовательных учебных учреждениях, и правила, которым нужно следовать при проведении обучения в школах с изучением иностранных языков, определяются законом. Положения международных соглашений сохраняются.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Карта распространения турецкого языка в мире</a:t>
            </a:r>
            <a:endParaRPr lang="ru-RU" sz="2400" dirty="0"/>
          </a:p>
        </p:txBody>
      </p:sp>
      <p:pic>
        <p:nvPicPr>
          <p:cNvPr id="4" name="Содержимое 3" descr="MapOfTurkishSpeak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89916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219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Министерство образования и науки Российской Федерации НАЦИОНАЛЬНЫЙ ИССЛЕДОВАТЕЛЬСКИЙ ТОМСКИЙ ГОСУДАРСТВЕННЫЙ УНИВЕРСИТЕТ (НИ ТГУ) Геолого- географический факультет Кафедра природопользования    </vt:lpstr>
      <vt:lpstr>Слайд 2</vt:lpstr>
      <vt:lpstr>Кто является турком?</vt:lpstr>
      <vt:lpstr>Турки проживают </vt:lpstr>
      <vt:lpstr>          Этнографическая карта Турции.</vt:lpstr>
      <vt:lpstr> Ту́рки  — тюркоязычный народ, разговаривающий на турецком языке, относящемся к тюркской ветви алтайской языковой семьи. </vt:lpstr>
      <vt:lpstr>Слайд 7</vt:lpstr>
      <vt:lpstr>Язык.</vt:lpstr>
      <vt:lpstr>Карта распространения турецкого языка в мире</vt:lpstr>
      <vt:lpstr>,          Туркоговорящее население</vt:lpstr>
      <vt:lpstr>       Арабоговорящее население</vt:lpstr>
      <vt:lpstr>Религия Турции</vt:lpstr>
      <vt:lpstr>Слайд 13</vt:lpstr>
      <vt:lpstr>Традиции.</vt:lpstr>
      <vt:lpstr>Турецкая национальная одежда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НАЦИОНАЛЬНЫЙ ИССЛЕДОВАТЕЛЬСКИЙ ТОМСКИЙ ГОСУДАРСТВЕННЫЙ УНИВЕРСИТЕТ (НИ ТГУ) Геолого- географический факультет Кафедра природопользования  Турки  </dc:title>
  <cp:lastModifiedBy>Admin</cp:lastModifiedBy>
  <cp:revision>53</cp:revision>
  <dcterms:modified xsi:type="dcterms:W3CDTF">2017-11-25T11:22:08Z</dcterms:modified>
</cp:coreProperties>
</file>